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9" r:id="rId4"/>
    <p:sldId id="262" r:id="rId5"/>
    <p:sldId id="261" r:id="rId6"/>
    <p:sldId id="260" r:id="rId7"/>
    <p:sldId id="274" r:id="rId8"/>
    <p:sldId id="271" r:id="rId9"/>
    <p:sldId id="275" r:id="rId10"/>
    <p:sldId id="263" r:id="rId11"/>
    <p:sldId id="264" r:id="rId12"/>
    <p:sldId id="266" r:id="rId13"/>
    <p:sldId id="272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</a:t>
            </a:r>
            <a:r>
              <a:rPr lang="ru-RU" sz="2000" dirty="0">
                <a:latin typeface="Arial Narrow" panose="020B0606020202030204" pitchFamily="34" charset="0"/>
              </a:rPr>
              <a:t>Тришин Дмитрий Александрович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к</a:t>
            </a:r>
            <a:r>
              <a:rPr lang="ru-RU" sz="2000" dirty="0"/>
              <a:t>андидат </a:t>
            </a:r>
            <a:r>
              <a:rPr lang="ru-RU" sz="2000" dirty="0">
                <a:latin typeface="Arial Narrow" panose="020B0606020202030204" pitchFamily="34" charset="0"/>
              </a:rPr>
              <a:t>технических наук, </a:t>
            </a:r>
            <a:r>
              <a:rPr lang="ru-RU" sz="2000" dirty="0"/>
              <a:t>доцент каф</a:t>
            </a:r>
            <a:r>
              <a:rPr lang="en-US" sz="2000" dirty="0"/>
              <a:t>.</a:t>
            </a:r>
            <a:r>
              <a:rPr lang="ru-RU" sz="2000" dirty="0"/>
              <a:t> 806 МАИ </a:t>
            </a:r>
            <a:r>
              <a:rPr lang="ru-RU" sz="2000" dirty="0">
                <a:latin typeface="Arial Narrow" panose="020B0606020202030204" pitchFamily="34" charset="0"/>
              </a:rPr>
              <a:t>Романенков А. М.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10</a:t>
            </a:fld>
            <a:endParaRPr lang="ru-RU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E3396-0237-4225-ADE2-9EFD3C3A38FD}"/>
              </a:ext>
            </a:extLst>
          </p:cNvPr>
          <p:cNvSpPr txBox="1"/>
          <p:nvPr/>
        </p:nvSpPr>
        <p:spPr>
          <a:xfrm>
            <a:off x="3278717" y="5816601"/>
            <a:ext cx="5634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3 – Архитектура распределенной системы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D7D5DE2-454E-4DC1-AC67-A67A770C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20" y="1303867"/>
            <a:ext cx="7256960" cy="45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11</a:t>
            </a:fld>
            <a:endParaRPr lang="ru-RU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870876-43E0-4E54-8F6F-2CC1FAB8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6"/>
          <a:stretch/>
        </p:blipFill>
        <p:spPr>
          <a:xfrm>
            <a:off x="4246033" y="1893888"/>
            <a:ext cx="3699933" cy="3707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4656C-3F41-44B7-8A9B-46532C685048}"/>
              </a:ext>
            </a:extLst>
          </p:cNvPr>
          <p:cNvSpPr txBox="1"/>
          <p:nvPr/>
        </p:nvSpPr>
        <p:spPr>
          <a:xfrm>
            <a:off x="3824815" y="5578701"/>
            <a:ext cx="454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4 – Исходный код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12</a:t>
            </a:fld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213186" y="5590247"/>
            <a:ext cx="483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5 – Авторизация пользователя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B562B-11D7-467F-A16D-7B9B680DCCB5}"/>
              </a:ext>
            </a:extLst>
          </p:cNvPr>
          <p:cNvSpPr txBox="1"/>
          <p:nvPr/>
        </p:nvSpPr>
        <p:spPr>
          <a:xfrm>
            <a:off x="6052563" y="5590247"/>
            <a:ext cx="476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6 – Регистрация пользователя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197D06-574E-47DA-965B-C43246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21" y="1269000"/>
            <a:ext cx="2894329" cy="43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91EB16-CC61-4DF7-92E1-A9097098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18" y="1269000"/>
            <a:ext cx="289668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13</a:t>
            </a:fld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86326" y="5846479"/>
            <a:ext cx="436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7 – Основное окно приложения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252291" y="4350476"/>
            <a:ext cx="465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8 – Электронная подпись документа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7AFAE-B3FC-4A70-8F39-0D759557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416"/>
            <a:ext cx="6262783" cy="44600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DAEACA-A4A8-4E1C-8306-3DF1A182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36"/>
          <a:stretch/>
        </p:blipFill>
        <p:spPr>
          <a:xfrm>
            <a:off x="7403600" y="2533590"/>
            <a:ext cx="4350762" cy="1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Криптографическая система защиты данных с использованием эллиптических кривых</a:t>
            </a:r>
            <a:endParaRPr lang="en-US" dirty="0"/>
          </a:p>
          <a:p>
            <a:r>
              <a:rPr lang="ru-RU" dirty="0"/>
              <a:t>Распределенная система для защищенной передачи и хранения данных</a:t>
            </a:r>
          </a:p>
          <a:p>
            <a:r>
              <a:rPr lang="ru-RU" dirty="0"/>
              <a:t>Приложение для ПК для демонстрации работы 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Разработка распределенной системы криптографической защиты данных на основе эллиптических кривых является актуальной темой для изучения и развития, поскольку алгоритмы с использованием эллиптических кривых позволяют обеспечить надежную защиту данных в распределенных системах.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2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>
                <a:latin typeface="+mn-lt"/>
              </a:rPr>
              <a:t>Цель</a:t>
            </a:r>
            <a:r>
              <a:rPr lang="en-US" b="1" dirty="0">
                <a:latin typeface="+mn-lt"/>
              </a:rPr>
              <a:t>: </a:t>
            </a:r>
            <a:r>
              <a:rPr lang="ru-RU" sz="2400" dirty="0"/>
              <a:t>разработка распределенной системы с использованием алгоритмов шифрования на основе эллиптических кривых над полями конечной характеристики</a:t>
            </a:r>
          </a:p>
          <a:p>
            <a:pPr marL="0" indent="0" algn="just">
              <a:buNone/>
            </a:pPr>
            <a:r>
              <a:rPr lang="ru-RU" b="1" dirty="0">
                <a:latin typeface="+mn-lt"/>
              </a:rPr>
              <a:t>Задачи:</a:t>
            </a:r>
          </a:p>
          <a:p>
            <a:pPr lvl="1" algn="just"/>
            <a:r>
              <a:rPr lang="ru-RU" dirty="0"/>
              <a:t>Исследование и выбор оптимальных алгоритмов шифрования на основе эллиптических кривых</a:t>
            </a:r>
          </a:p>
          <a:p>
            <a:pPr lvl="1" algn="just"/>
            <a:r>
              <a:rPr lang="ru-RU" dirty="0"/>
              <a:t>Реализация симметричного алгоритма шифрования и алгоритма электронной подписи для создания системы защиты данных</a:t>
            </a:r>
          </a:p>
          <a:p>
            <a:pPr lvl="1" algn="just"/>
            <a:r>
              <a:rPr lang="ru-RU" dirty="0"/>
              <a:t>Разработка распределенной системы с применением реализованной криптографической системы</a:t>
            </a:r>
            <a:endParaRPr lang="en-US" dirty="0"/>
          </a:p>
          <a:p>
            <a:pPr lvl="1" algn="just"/>
            <a:r>
              <a:rPr lang="ru-RU" dirty="0"/>
              <a:t>Разработка приложения для демонстрации работы распределенной системы</a:t>
            </a:r>
          </a:p>
          <a:p>
            <a:pPr lvl="1" algn="just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ru-RU" b="1" dirty="0">
                <a:latin typeface="+mn-lt"/>
              </a:rPr>
              <a:t>Дано:</a:t>
            </a:r>
          </a:p>
          <a:p>
            <a:pPr lvl="1" algn="just"/>
            <a:r>
              <a:rPr lang="ru-RU" dirty="0"/>
              <a:t>Эллиптическая кривая над полем конечной характеристики</a:t>
            </a:r>
          </a:p>
          <a:p>
            <a:pPr lvl="1" algn="just"/>
            <a:r>
              <a:rPr lang="ru-RU" dirty="0"/>
              <a:t>Поток данных общего характера</a:t>
            </a:r>
          </a:p>
          <a:p>
            <a:pPr lvl="1" algn="just"/>
            <a:r>
              <a:rPr lang="ru-RU" dirty="0"/>
              <a:t>Документ и электронная подпись документа</a:t>
            </a:r>
          </a:p>
          <a:p>
            <a:pPr marL="0" indent="0" algn="just">
              <a:buNone/>
            </a:pPr>
            <a:r>
              <a:rPr lang="ru-RU" b="1" dirty="0">
                <a:latin typeface="+mn-lt"/>
              </a:rPr>
              <a:t>Необходимо</a:t>
            </a:r>
            <a:r>
              <a:rPr lang="en-US" b="1" dirty="0">
                <a:latin typeface="+mn-lt"/>
              </a:rPr>
              <a:t>:</a:t>
            </a:r>
            <a:endParaRPr lang="ru-RU" b="1" dirty="0">
              <a:latin typeface="+mn-lt"/>
            </a:endParaRPr>
          </a:p>
          <a:p>
            <a:pPr lvl="1" algn="just"/>
            <a:r>
              <a:rPr lang="ru-RU" dirty="0"/>
              <a:t>Разработать криптографическую систему защиты данных с применением алгоритмов шифрования на основе эллиптических кривых</a:t>
            </a:r>
          </a:p>
          <a:p>
            <a:pPr lvl="1" algn="just"/>
            <a:r>
              <a:rPr lang="ru-RU" dirty="0"/>
              <a:t>Разработать распределенную систему, реализующую защищенную передачу и хранение данных с помощью разработанной криптографической системы</a:t>
            </a:r>
          </a:p>
          <a:p>
            <a:pPr marL="457200" lvl="1" indent="0" algn="just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u-RU" dirty="0"/>
              <a:t>Разработка математической библиотеки исходного кода для работы с эллиптическими кривыми </a:t>
            </a:r>
            <a:endParaRPr lang="en-US" dirty="0"/>
          </a:p>
          <a:p>
            <a:pPr algn="just"/>
            <a:r>
              <a:rPr lang="ru-RU" dirty="0"/>
              <a:t>Проектирование архитектуры распределенной системы и криптографической системы</a:t>
            </a:r>
            <a:endParaRPr lang="en-US" dirty="0"/>
          </a:p>
          <a:p>
            <a:pPr algn="just"/>
            <a:r>
              <a:rPr lang="ru-RU" dirty="0"/>
              <a:t>Разработка криптографической системы и распределенной системы с учетом балансировки нагрузки</a:t>
            </a:r>
            <a:endParaRPr lang="en-US" dirty="0"/>
          </a:p>
          <a:p>
            <a:pPr algn="just"/>
            <a:r>
              <a:rPr lang="ru-RU" dirty="0"/>
              <a:t>Разработка приложения для демонстрации работы</a:t>
            </a:r>
            <a:r>
              <a:rPr lang="en-US" dirty="0"/>
              <a:t> </a:t>
            </a:r>
            <a:r>
              <a:rPr lang="ru-RU" dirty="0"/>
              <a:t>распределенной системы</a:t>
            </a:r>
          </a:p>
          <a:p>
            <a:pPr algn="just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2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ru-RU" dirty="0"/>
              <a:t>Языки программирования</a:t>
            </a:r>
            <a:r>
              <a:rPr lang="en-US" dirty="0"/>
              <a:t>: C#,</a:t>
            </a:r>
            <a:r>
              <a:rPr lang="ru-RU" dirty="0"/>
              <a:t> </a:t>
            </a:r>
            <a:r>
              <a:rPr lang="en-US" dirty="0"/>
              <a:t>XAML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6</a:t>
            </a:fld>
            <a:endParaRPr lang="ru-RU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75" y="211258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72" y="4573021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75" y="4629293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42" y="4600745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63" y="4573021"/>
            <a:ext cx="12622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1CB47B-7D80-46B0-A0D7-BA906F17C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8" y="4690745"/>
            <a:ext cx="1234287" cy="900000"/>
          </a:xfrm>
          <a:prstGeom prst="rect">
            <a:avLst/>
          </a:prstGeom>
        </p:spPr>
      </p:pic>
      <p:pic>
        <p:nvPicPr>
          <p:cNvPr id="3074" name="Picture 2" descr="My First XAML Tips for the Universal Windows Platform - davidpritchard.org">
            <a:extLst>
              <a:ext uri="{FF2B5EF4-FFF2-40B4-BE49-F238E27FC236}">
                <a16:creationId xmlns:a16="http://schemas.microsoft.com/office/drawing/2014/main" id="{579BAC1A-E7C0-42A9-A500-33CD0AC8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0" y="2466335"/>
            <a:ext cx="12730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24D5E93A-6D22-4A8F-8E54-27C1910E6234}"/>
              </a:ext>
            </a:extLst>
          </p:cNvPr>
          <p:cNvSpPr txBox="1">
            <a:spLocks/>
          </p:cNvSpPr>
          <p:nvPr/>
        </p:nvSpPr>
        <p:spPr>
          <a:xfrm>
            <a:off x="838200" y="3851665"/>
            <a:ext cx="11167533" cy="56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ru-RU" dirty="0"/>
              <a:t>Инструменты разработки</a:t>
            </a:r>
            <a:r>
              <a:rPr lang="en-US" dirty="0"/>
              <a:t>: ASP.NET, WPF,  PostgreSQL, Ocelot, Docker</a:t>
            </a:r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ru-RU" sz="2400" b="1" dirty="0"/>
                  <a:t>Эллиптическая кривая </a:t>
                </a:r>
                <a:r>
                  <a:rPr lang="ru-RU" sz="2400" dirty="0"/>
                  <a:t>– это множество точек, удовлетворяющих уравнению</a:t>
                </a:r>
                <a:r>
                  <a:rPr lang="en-US" sz="2400" dirty="0"/>
                  <a:t>:</a:t>
                </a:r>
                <a:endParaRPr lang="ru-RU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:pPr marL="0" indent="0" algn="just">
                  <a:buNone/>
                </a:pP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константы, определяющие вид</a:t>
                </a:r>
                <a:r>
                  <a:rPr lang="en-US" sz="2400" dirty="0"/>
                  <a:t> </a:t>
                </a:r>
                <a:r>
                  <a:rPr lang="ru-RU" sz="2400" dirty="0"/>
                  <a:t>эллиптической кривой</a:t>
                </a:r>
                <a:r>
                  <a:rPr lang="en-US" sz="2400" dirty="0"/>
                  <a:t>.</a:t>
                </a:r>
                <a:endParaRPr lang="ru-RU" sz="2400" dirty="0"/>
              </a:p>
              <a:p>
                <a:pPr marL="0" indent="0" algn="just">
                  <a:buNone/>
                </a:pPr>
                <a:r>
                  <a:rPr lang="ru-RU" sz="2400" dirty="0"/>
                  <a:t>Эллиптическую кривую можно определить </a:t>
                </a:r>
                <a:r>
                  <a:rPr lang="ru-RU" sz="2400" b="1" dirty="0"/>
                  <a:t>над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полем конечной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b="0" dirty="0"/>
                  <a:t>, </a:t>
                </a:r>
                <a:r>
                  <a:rPr lang="ru-RU" sz="2400" b="0" dirty="0"/>
                  <a:t>где</a:t>
                </a:r>
                <a:r>
                  <a:rPr lang="en-US" sz="2400" b="0" dirty="0"/>
                  <a:t>:</a:t>
                </a:r>
                <a:endParaRPr lang="ru-RU" sz="2400" b="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endParaRPr lang="ru-RU" sz="2400" dirty="0"/>
              </a:p>
              <a:p>
                <a:pPr marL="0" indent="0" algn="just">
                  <a:buNone/>
                </a:pPr>
                <a:r>
                  <a:rPr lang="ru-RU" sz="2400" dirty="0"/>
                  <a:t>где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порядок конечного поля,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простое число</a:t>
                </a:r>
                <a:r>
                  <a:rPr lang="en-US" sz="2400" dirty="0"/>
                  <a:t>,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–</a:t>
                </a:r>
                <a:r>
                  <a:rPr lang="ru-RU" sz="2400" dirty="0"/>
                  <a:t> натуральное число.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  <a:blipFill>
                <a:blip r:embed="rId2"/>
                <a:stretch>
                  <a:fillRect l="-1396" t="-1961" r="-1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7</a:t>
            </a:fld>
            <a:endParaRPr lang="ru-RU" sz="4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1124CA-3B6C-4B7B-A38E-474CF0D03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56287" b="73768"/>
          <a:stretch/>
        </p:blipFill>
        <p:spPr bwMode="auto">
          <a:xfrm>
            <a:off x="8693890" y="511629"/>
            <a:ext cx="2543204" cy="258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3881BA7-3A05-4B04-9DC2-03F861237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8" r="9153" b="73768"/>
          <a:stretch/>
        </p:blipFill>
        <p:spPr bwMode="auto">
          <a:xfrm>
            <a:off x="8382435" y="2890563"/>
            <a:ext cx="277041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8BD3F-C4F3-4166-A77F-BEB3688E3880}"/>
              </a:ext>
            </a:extLst>
          </p:cNvPr>
          <p:cNvSpPr txBox="1"/>
          <p:nvPr/>
        </p:nvSpPr>
        <p:spPr>
          <a:xfrm>
            <a:off x="7252929" y="5666492"/>
            <a:ext cx="50294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Рисунок 1 – Примеры эллиптических кривых</a:t>
            </a:r>
          </a:p>
        </p:txBody>
      </p:sp>
    </p:spTree>
    <p:extLst>
      <p:ext uri="{BB962C8B-B14F-4D97-AF65-F5344CB8AC3E}">
        <p14:creationId xmlns:p14="http://schemas.microsoft.com/office/powerpoint/2010/main" val="342906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8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825625"/>
                <a:ext cx="1051559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Font typeface="Arial" panose="020B0604020202020204" pitchFamily="34" charset="0"/>
                  <a:buNone/>
                </a:pPr>
                <a:r>
                  <a:rPr lang="ru-RU" sz="2400" b="1" dirty="0"/>
                  <a:t>Алгоритм обмена ключами шифрования</a:t>
                </a:r>
                <a:r>
                  <a:rPr lang="en-US" sz="2400" b="1" dirty="0"/>
                  <a:t>:</a:t>
                </a:r>
              </a:p>
              <a:p>
                <a:pPr algn="just"/>
                <a:r>
                  <a:rPr lang="ru-RU" sz="2400" dirty="0"/>
                  <a:t>Генерируется пара собственного закрытого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открытого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sz="2400" dirty="0"/>
                  <a:t> ключа</a:t>
                </a:r>
                <a:r>
                  <a:rPr lang="en-US" sz="2400" dirty="0"/>
                  <a:t> </a:t>
                </a:r>
                <a:r>
                  <a:rPr lang="ru-RU" sz="2400" dirty="0"/>
                  <a:t>шифрования</a:t>
                </a:r>
                <a:r>
                  <a:rPr lang="en-US" sz="24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400" dirty="0"/>
                  <a:t> </a:t>
                </a:r>
                <a:endParaRPr lang="en-US" sz="24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:pPr marL="0" indent="0" algn="just">
                  <a:buNone/>
                </a:pPr>
                <a:r>
                  <a:rPr lang="ru-RU" sz="2400" dirty="0"/>
                  <a:t>где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базовая точка, генерирующая подгруппу</a:t>
                </a:r>
                <a:endParaRPr lang="en-US" sz="2400" dirty="0"/>
              </a:p>
              <a:p>
                <a:pPr algn="just"/>
                <a:r>
                  <a:rPr lang="ru-RU" sz="2400" dirty="0"/>
                  <a:t>Происходит обмен открытыми ключами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24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 незащищенному каналу связи</a:t>
                </a:r>
              </a:p>
              <a:p>
                <a:pPr algn="just"/>
                <a:r>
                  <a:rPr lang="ru-RU" sz="2400" dirty="0"/>
                  <a:t>Вычисляется общий ключ шифрования симметричным алгоритмом</a:t>
                </a:r>
                <a:r>
                  <a:rPr lang="en-US" sz="2400" dirty="0"/>
                  <a:t>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825625"/>
                <a:ext cx="10515599" cy="4351338"/>
              </a:xfrm>
              <a:prstGeom prst="rect">
                <a:avLst/>
              </a:prstGeom>
              <a:blipFill>
                <a:blip r:embed="rId2"/>
                <a:stretch>
                  <a:fillRect l="-928" t="-19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9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b="1" dirty="0"/>
                  <a:t>Алгоритм электронной подписи</a:t>
                </a:r>
                <a:r>
                  <a:rPr lang="en-US" sz="2400" b="1" dirty="0"/>
                  <a:t>: </a:t>
                </a:r>
                <a:endParaRPr lang="ru-RU" sz="2400" b="1" dirty="0"/>
              </a:p>
              <a:p>
                <a:r>
                  <a:rPr lang="ru-RU" sz="2400" dirty="0"/>
                  <a:t>Выбирается случайное число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/>
                  <a:t>, выбранное из диапазона</a:t>
                </a:r>
                <a:r>
                  <a:rPr lang="en-US" sz="2400" dirty="0"/>
                  <a:t>  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r>
                  <a:rPr lang="en-US" sz="2400" b="0" dirty="0"/>
                  <a:t>, </a:t>
                </a:r>
                <a:r>
                  <a:rPr lang="ru-RU" sz="2400" b="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dirty="0"/>
                  <a:t> –</a:t>
                </a:r>
                <a:r>
                  <a:rPr lang="ru-RU" sz="2400" b="0" dirty="0"/>
                  <a:t> порядок группы</a:t>
                </a:r>
                <a:endParaRPr lang="en-US" sz="2400" b="0" dirty="0"/>
              </a:p>
              <a:p>
                <a:r>
                  <a:rPr lang="ru-RU" sz="2400" dirty="0"/>
                  <a:t>Вычисляется точка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𝑘𝐺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базовая точка подгруппы</a:t>
                </a:r>
              </a:p>
              <a:p>
                <a:r>
                  <a:rPr lang="ru-RU" sz="2400" dirty="0"/>
                  <a:t>Вычисляется число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sz="2400" dirty="0"/>
                  <a:t> – это координата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точки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  <a:p>
                <a:r>
                  <a:rPr lang="ru-RU" sz="2400" dirty="0"/>
                  <a:t>Вычисляется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закрытый ключ, 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–  мультипликативная инверсия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 модулю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ru-RU" sz="2400" dirty="0"/>
                  <a:t>Пара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sz="2400" dirty="0"/>
                  <a:t> является электронной подписью документа</a:t>
                </a:r>
              </a:p>
            </p:txBody>
          </p:sp>
        </mc:Choice>
        <mc:Fallback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  <a:blipFill>
                <a:blip r:embed="rId2"/>
                <a:stretch>
                  <a:fillRect l="-1394" t="-1961" r="-348" b="-3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41" name="Picture 21" descr="Эллиптическая криптография: теория / Хабр">
            <a:extLst>
              <a:ext uri="{FF2B5EF4-FFF2-40B4-BE49-F238E27FC236}">
                <a16:creationId xmlns:a16="http://schemas.microsoft.com/office/drawing/2014/main" id="{D4C36258-2F16-4875-A290-661E948C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1691"/>
          <a:stretch/>
        </p:blipFill>
        <p:spPr bwMode="auto">
          <a:xfrm>
            <a:off x="7596718" y="1523207"/>
            <a:ext cx="4307416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B0A99D-5A0D-46EB-A8D8-90AACFEED4BE}"/>
              </a:ext>
            </a:extLst>
          </p:cNvPr>
          <p:cNvSpPr txBox="1"/>
          <p:nvPr/>
        </p:nvSpPr>
        <p:spPr>
          <a:xfrm>
            <a:off x="7865536" y="4680228"/>
            <a:ext cx="4038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Arial Narrow" panose="020B0606020202030204" pitchFamily="34" charset="0"/>
              </a:rPr>
              <a:t>Рисунок 2 – </a:t>
            </a:r>
            <a:r>
              <a:rPr lang="ru-RU" dirty="0">
                <a:latin typeface="Arial Narrow" panose="020B0606020202030204" pitchFamily="34" charset="0"/>
              </a:rPr>
              <a:t>Точки на эллиптической кривой</a:t>
            </a:r>
            <a:endParaRPr lang="ru-RU" sz="1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956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694</Words>
  <Application>Microsoft Office PowerPoint</Application>
  <PresentationFormat>Широкоэкранный</PresentationFormat>
  <Paragraphs>101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Теоретическое введение</vt:lpstr>
      <vt:lpstr>Алгоритм решения задачи</vt:lpstr>
      <vt:lpstr>Алгоритм решения задачи</vt:lpstr>
      <vt:lpstr>Архитектура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100</cp:revision>
  <dcterms:created xsi:type="dcterms:W3CDTF">2023-03-28T19:07:26Z</dcterms:created>
  <dcterms:modified xsi:type="dcterms:W3CDTF">2023-05-30T17:59:45Z</dcterms:modified>
</cp:coreProperties>
</file>